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75" r:id="rId5"/>
    <p:sldId id="274" r:id="rId6"/>
    <p:sldId id="256" r:id="rId7"/>
    <p:sldId id="266" r:id="rId8"/>
    <p:sldId id="269" r:id="rId9"/>
    <p:sldId id="276" r:id="rId1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701" autoAdjust="0"/>
  </p:normalViewPr>
  <p:slideViewPr>
    <p:cSldViewPr snapToGrid="0" showGuides="1">
      <p:cViewPr varScale="1">
        <p:scale>
          <a:sx n="86" d="100"/>
          <a:sy n="86" d="100"/>
        </p:scale>
        <p:origin x="114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pPr algn="r" rtl="0"/>
              <a:t>28.01.2026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pPr algn="r"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CD71F8-20BF-4CE3-982A-BB23FF3EECE8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07938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C522B8D-815E-429C-9EC2-505CEC215084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11" name="Рисунок 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8D2BC5-0E5D-4645-A815-DFCA1A04B5A6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па 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pic>
        <p:nvPicPr>
          <p:cNvPr id="10" name="Рисунок 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Рисунок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19" name="Пояснительный текст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ru-RU" sz="1100" b="1" i="1" dirty="0">
                <a:latin typeface="Arial" pitchFamily="34" charset="0"/>
                <a:cs typeface="Arial" pitchFamily="34" charset="0"/>
              </a:rPr>
              <a:t>ПРИМЕЧАНИЕ</a:t>
            </a:r>
            <a:endParaRPr lang="ru-RU" sz="1200" b="1" i="1" dirty="0">
              <a:latin typeface="Arial" pitchFamily="34" charset="0"/>
              <a:cs typeface="Arial" pitchFamily="34" charset="0"/>
            </a:endParaRPr>
          </a:p>
          <a:p>
            <a:pPr rtl="0"/>
            <a:r>
              <a:rPr lang="ru-RU" sz="1200" i="1" dirty="0">
                <a:latin typeface="Arial" pitchFamily="34" charset="0"/>
                <a:cs typeface="Arial" pitchFamily="34" charset="0"/>
              </a:rPr>
              <a:t>Чтобы изменить изображение на этом слайде, выберите рисунок и удалите его. Затем нажмите значок "Рисунки" в заполнителе, чтобы вставить изображение.</a:t>
            </a: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 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Группа 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Прямая соединительная линия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Прямоугольник 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grpSp>
          <p:nvGrpSpPr>
            <p:cNvPr id="11" name="Группа 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F3049B1-F681-4AF5-B948-A3B940E9215A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7" name="Рисунок 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9071334-89C1-48F8-8089-E3D6AA3BB79C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FDCDF3F-3D72-4F56-93A1-9DDD55AB6452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5C11A32-C44A-4E32-8FFB-D057369B4F61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5ECC2E-6DAB-4717-9C53-38589639C202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6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DC0002A-E6EF-4378-B5A3-22E20EA855B1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 rtl="0">
              <a:buNone/>
              <a:defRPr sz="20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80E4BC3-C763-48AA-8280-ACE59646066A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6D72474-459C-42C4-A0ED-A9AD89867D22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dirty="0"/>
              <a:t>09.10.2016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 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Разметка текста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ый треугольник 34">
            <a:extLst>
              <a:ext uri="{FF2B5EF4-FFF2-40B4-BE49-F238E27FC236}">
                <a16:creationId xmlns:a16="http://schemas.microsoft.com/office/drawing/2014/main" id="{805F1696-7D6B-4055-94C3-E4C179F63596}"/>
              </a:ext>
            </a:extLst>
          </p:cNvPr>
          <p:cNvSpPr/>
          <p:nvPr userDrawn="1"/>
        </p:nvSpPr>
        <p:spPr>
          <a:xfrm flipH="1" flipV="1">
            <a:off x="1839913" y="0"/>
            <a:ext cx="10352087" cy="563880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араллелограмм 24">
            <a:extLst>
              <a:ext uri="{FF2B5EF4-FFF2-40B4-BE49-F238E27FC236}">
                <a16:creationId xmlns:a16="http://schemas.microsoft.com/office/drawing/2014/main" id="{18C08F43-D42B-4CF1-912F-BC83D72AB415}"/>
              </a:ext>
            </a:extLst>
          </p:cNvPr>
          <p:cNvSpPr/>
          <p:nvPr userDrawn="1"/>
        </p:nvSpPr>
        <p:spPr>
          <a:xfrm flipH="1">
            <a:off x="2978150" y="0"/>
            <a:ext cx="4121150" cy="1308100"/>
          </a:xfrm>
          <a:prstGeom prst="parallelogram">
            <a:avLst>
              <a:gd name="adj" fmla="val 18638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1411C731-2333-41B0-927A-0A48EEC79964}"/>
              </a:ext>
            </a:extLst>
          </p:cNvPr>
          <p:cNvCxnSpPr>
            <a:cxnSpLocks/>
          </p:cNvCxnSpPr>
          <p:nvPr userDrawn="1"/>
        </p:nvCxnSpPr>
        <p:spPr>
          <a:xfrm flipV="1">
            <a:off x="10352088" y="1185863"/>
            <a:ext cx="1839912" cy="1633537"/>
          </a:xfrm>
          <a:prstGeom prst="line">
            <a:avLst/>
          </a:prstGeom>
          <a:ln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Рисунок 17">
            <a:extLst>
              <a:ext uri="{FF2B5EF4-FFF2-40B4-BE49-F238E27FC236}">
                <a16:creationId xmlns:a16="http://schemas.microsoft.com/office/drawing/2014/main" id="{8B9EC3A9-7039-403A-9414-429521308AE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0177" y="1435100"/>
            <a:ext cx="6021821" cy="5422900"/>
          </a:xfrm>
          <a:custGeom>
            <a:avLst/>
            <a:gdLst>
              <a:gd name="connsiteX0" fmla="*/ 6021821 w 6021821"/>
              <a:gd name="connsiteY0" fmla="*/ 0 h 5422900"/>
              <a:gd name="connsiteX1" fmla="*/ 6021821 w 6021821"/>
              <a:gd name="connsiteY1" fmla="*/ 5422900 h 5422900"/>
              <a:gd name="connsiteX2" fmla="*/ 0 w 6021821"/>
              <a:gd name="connsiteY2" fmla="*/ 5422900 h 542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21821" h="5422900">
                <a:moveTo>
                  <a:pt x="6021821" y="0"/>
                </a:moveTo>
                <a:lnTo>
                  <a:pt x="6021821" y="5422900"/>
                </a:lnTo>
                <a:lnTo>
                  <a:pt x="0" y="5422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rIns="365760" rtlCol="0" anchor="ctr">
            <a:noAutofit/>
          </a:bodyPr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3" name="Объект 2" title="Пункты маркированного списка">
            <a:extLst>
              <a:ext uri="{FF2B5EF4-FFF2-40B4-BE49-F238E27FC236}">
                <a16:creationId xmlns:a16="http://schemas.microsoft.com/office/drawing/2014/main" id="{BFD7EA17-BE66-4636-9684-F93562587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378" y="3196915"/>
            <a:ext cx="4942829" cy="295827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2400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800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5" name="Текст 4" title="Подзаголовок">
            <a:extLst>
              <a:ext uri="{FF2B5EF4-FFF2-40B4-BE49-F238E27FC236}">
                <a16:creationId xmlns:a16="http://schemas.microsoft.com/office/drawing/2014/main" id="{D71EE635-EA0C-4139-8160-AE1EAD13AAE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1379" y="2563477"/>
            <a:ext cx="7342621" cy="608895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2000" spc="300">
                <a:solidFill>
                  <a:schemeClr val="accent6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19" name="Заголовок 1" title="Название ">
            <a:extLst>
              <a:ext uri="{FF2B5EF4-FFF2-40B4-BE49-F238E27FC236}">
                <a16:creationId xmlns:a16="http://schemas.microsoft.com/office/drawing/2014/main" id="{2DB9D671-9FC8-4306-96B7-D9D585694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378" y="1308484"/>
            <a:ext cx="7342622" cy="1215566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9" name="Нижний колонтитул 1">
            <a:extLst>
              <a:ext uri="{FF2B5EF4-FFF2-40B4-BE49-F238E27FC236}">
                <a16:creationId xmlns:a16="http://schemas.microsoft.com/office/drawing/2014/main" id="{6E55A0B9-F639-8643-9C4D-B93B8EE21A7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0" name="Номер слайда 3">
            <a:extLst>
              <a:ext uri="{FF2B5EF4-FFF2-40B4-BE49-F238E27FC236}">
                <a16:creationId xmlns:a16="http://schemas.microsoft.com/office/drawing/2014/main" id="{D0C29282-8AC7-494D-9A8E-A26C7F69948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B2C37-EA97-4285-B58B-D39CE43151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973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  <a:p>
            <a:pPr lvl="5" rtl="0"/>
            <a:r>
              <a:rPr lang="ru-RU" dirty="0"/>
              <a:t>Шестой уровень</a:t>
            </a:r>
          </a:p>
          <a:p>
            <a:pPr lvl="6" rtl="0"/>
            <a:r>
              <a:rPr lang="ru-RU" dirty="0"/>
              <a:t>Седьмой уровень</a:t>
            </a:r>
          </a:p>
          <a:p>
            <a:pPr lvl="7" rtl="0"/>
            <a:r>
              <a:rPr lang="ru-RU" dirty="0"/>
              <a:t>Восьмой уровень</a:t>
            </a:r>
          </a:p>
          <a:p>
            <a:pPr lvl="8" rtl="0"/>
            <a:r>
              <a:rPr lang="ru-RU" dirty="0"/>
              <a:t>Девятый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A42E0B6C-3F58-4527-A133-F91FB65EBC2F}" type="datetime1">
              <a:rPr lang="ru-RU" smtClean="0"/>
              <a:pPr/>
              <a:t>28.01.2026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0FF54DE5-C571-48E8-A5BC-B369434E2F4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mailto:inter_nauka_axu@mail.ru" TargetMode="Externa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97873" y="1320800"/>
            <a:ext cx="8703527" cy="3630341"/>
          </a:xfrm>
        </p:spPr>
        <p:txBody>
          <a:bodyPr>
            <a:normAutofit/>
          </a:bodyPr>
          <a:lstStyle/>
          <a:p>
            <a:r>
              <a:rPr lang="ru-RU" dirty="0"/>
              <a:t>Оформление приглашений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для </a:t>
            </a:r>
            <a:r>
              <a:rPr lang="ru-RU" dirty="0"/>
              <a:t>въезда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Российскую Федерацию по </a:t>
            </a:r>
            <a:r>
              <a:rPr lang="ru-RU" dirty="0" smtClean="0"/>
              <a:t>учебным </a:t>
            </a:r>
            <a:r>
              <a:rPr lang="ru-RU" dirty="0"/>
              <a:t>визам</a:t>
            </a:r>
          </a:p>
        </p:txBody>
      </p:sp>
    </p:spTree>
    <p:extLst>
      <p:ext uri="{BB962C8B-B14F-4D97-AF65-F5344CB8AC3E}">
        <p14:creationId xmlns:p14="http://schemas.microsoft.com/office/powerpoint/2010/main" val="159809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2110" y="1320800"/>
            <a:ext cx="10259290" cy="1690029"/>
          </a:xfrm>
        </p:spPr>
        <p:txBody>
          <a:bodyPr/>
          <a:lstStyle/>
          <a:p>
            <a:r>
              <a:rPr lang="ru-RU" dirty="0"/>
              <a:t>Оформление </a:t>
            </a:r>
            <a:r>
              <a:rPr lang="ru-RU" dirty="0" smtClean="0"/>
              <a:t>приглашений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42110" y="3371274"/>
            <a:ext cx="10259290" cy="2096076"/>
          </a:xfrm>
        </p:spPr>
        <p:txBody>
          <a:bodyPr/>
          <a:lstStyle/>
          <a:p>
            <a:r>
              <a:rPr lang="ru-RU" dirty="0" smtClean="0"/>
              <a:t>Академия хорового искусства им. В.С. Попова оказывает </a:t>
            </a:r>
            <a:r>
              <a:rPr lang="ru-RU" dirty="0"/>
              <a:t>содействие в получении приглашений для въезда в Российскую Федерацию </a:t>
            </a:r>
            <a:r>
              <a:rPr lang="ru-RU" dirty="0" smtClean="0"/>
              <a:t>иностранным </a:t>
            </a:r>
            <a:r>
              <a:rPr lang="ru-RU" dirty="0" smtClean="0"/>
              <a:t>гражданам, планирующим обучение </a:t>
            </a:r>
            <a:r>
              <a:rPr lang="ru-RU" dirty="0"/>
              <a:t>в образовательной </a:t>
            </a:r>
            <a:r>
              <a:rPr lang="ru-RU" dirty="0" smtClean="0"/>
              <a:t>организации.</a:t>
            </a:r>
            <a:endParaRPr lang="ru-RU" dirty="0"/>
          </a:p>
          <a:p>
            <a:r>
              <a:rPr lang="ru-RU" dirty="0"/>
              <a:t>Обыкновенная </a:t>
            </a:r>
            <a:r>
              <a:rPr lang="ru-RU" dirty="0" smtClean="0"/>
              <a:t>учебная </a:t>
            </a:r>
            <a:r>
              <a:rPr lang="ru-RU" dirty="0"/>
              <a:t>виза по приглашению выдается иностранному гражданину, въезжающему в РФ в целях осуществления </a:t>
            </a:r>
            <a:r>
              <a:rPr lang="ru-RU" dirty="0" smtClean="0"/>
              <a:t>обучения в Академии (цель </a:t>
            </a:r>
            <a:r>
              <a:rPr lang="ru-RU" dirty="0"/>
              <a:t>поездки – </a:t>
            </a:r>
            <a:r>
              <a:rPr lang="ru-RU" dirty="0" smtClean="0"/>
              <a:t>учеба, стажировка, аспирантура, курсы), </a:t>
            </a:r>
            <a:r>
              <a:rPr lang="ru-RU" dirty="0"/>
              <a:t>а также членам </a:t>
            </a:r>
            <a:r>
              <a:rPr lang="ru-RU" dirty="0" smtClean="0"/>
              <a:t>семьи</a:t>
            </a:r>
            <a:r>
              <a:rPr lang="ru-RU" dirty="0"/>
              <a:t>: супругам, </a:t>
            </a:r>
            <a:r>
              <a:rPr lang="ru-RU" dirty="0" smtClean="0"/>
              <a:t>родителям (</a:t>
            </a:r>
            <a:r>
              <a:rPr lang="ru-RU" dirty="0"/>
              <a:t>цель поездки – сопровождающий член семьи). </a:t>
            </a:r>
          </a:p>
        </p:txBody>
      </p:sp>
    </p:spTree>
    <p:extLst>
      <p:ext uri="{BB962C8B-B14F-4D97-AF65-F5344CB8AC3E}">
        <p14:creationId xmlns:p14="http://schemas.microsoft.com/office/powerpoint/2010/main" val="255097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406400" y="0"/>
            <a:ext cx="11573164" cy="1145309"/>
          </a:xfrm>
        </p:spPr>
        <p:txBody>
          <a:bodyPr rtlCol="0" anchor="ctr">
            <a:normAutofit/>
          </a:bodyPr>
          <a:lstStyle/>
          <a:p>
            <a:pPr rtl="0"/>
            <a:r>
              <a:rPr lang="ru-RU" sz="2800" dirty="0">
                <a:solidFill>
                  <a:schemeClr val="bg1"/>
                </a:solidFill>
              </a:rPr>
              <a:t>Подача заявки и заполнение анкеты для учебного приглашения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84727" y="1310656"/>
            <a:ext cx="6640946" cy="4277344"/>
          </a:xfrm>
        </p:spPr>
        <p:txBody>
          <a:bodyPr rtlCol="0">
            <a:noAutofit/>
          </a:bodyPr>
          <a:lstStyle/>
          <a:p>
            <a:r>
              <a:rPr lang="ru-RU" sz="2400" dirty="0" smtClean="0"/>
              <a:t>После одобрения заявки, иностранный гражданин заполняет анкету для учебного приглашения и отправляет на электронную почту: </a:t>
            </a:r>
            <a:endParaRPr lang="ru-RU" sz="2400" dirty="0" smtClean="0"/>
          </a:p>
          <a:p>
            <a:endParaRPr lang="ru-RU" b="1" u="sng" dirty="0"/>
          </a:p>
          <a:p>
            <a:r>
              <a:rPr lang="ru-RU" sz="1600" u="sng" dirty="0" smtClean="0"/>
              <a:t>Требования к заполнению анкеты</a:t>
            </a:r>
            <a:r>
              <a:rPr lang="ru-RU" sz="1600" u="sng" dirty="0"/>
              <a:t>: </a:t>
            </a:r>
            <a:r>
              <a:rPr lang="ru-RU" sz="1600" dirty="0" smtClean="0"/>
              <a:t>анкета </a:t>
            </a:r>
            <a:r>
              <a:rPr lang="ru-RU" sz="1600" dirty="0"/>
              <a:t>заполняется в печатном виде на русском языке заглавными буквами, шрифт - </a:t>
            </a:r>
            <a:r>
              <a:rPr lang="ru-RU" sz="1600" dirty="0" err="1"/>
              <a:t>Times</a:t>
            </a:r>
            <a:r>
              <a:rPr lang="ru-RU" sz="1600" dirty="0"/>
              <a:t> </a:t>
            </a:r>
            <a:r>
              <a:rPr lang="ru-RU" sz="1600" dirty="0" err="1"/>
              <a:t>New</a:t>
            </a:r>
            <a:r>
              <a:rPr lang="ru-RU" sz="1600" dirty="0"/>
              <a:t> </a:t>
            </a:r>
            <a:r>
              <a:rPr lang="ru-RU" sz="1600" dirty="0" err="1"/>
              <a:t>Roman</a:t>
            </a:r>
            <a:r>
              <a:rPr lang="ru-RU" sz="1600" dirty="0"/>
              <a:t>, размер - 12;</a:t>
            </a:r>
          </a:p>
          <a:p>
            <a:r>
              <a:rPr lang="ru-RU" sz="1600" dirty="0"/>
              <a:t>• ФИО приглашаемого лица указывается на русском языке, а также латинскими буквами, согласно написанию в </a:t>
            </a:r>
            <a:r>
              <a:rPr lang="ru-RU" sz="1600" dirty="0" smtClean="0"/>
              <a:t>паспорте.  </a:t>
            </a:r>
          </a:p>
          <a:p>
            <a:endParaRPr lang="ru-RU" sz="1600" u="sng" dirty="0" smtClean="0"/>
          </a:p>
          <a:p>
            <a:r>
              <a:rPr lang="ru-RU" sz="1600" u="sng" dirty="0"/>
              <a:t>Требования к </a:t>
            </a:r>
            <a:r>
              <a:rPr lang="ru-RU" sz="1600" u="sng" dirty="0" smtClean="0"/>
              <a:t>паспорту (отправляется вместе с анкетой):</a:t>
            </a:r>
            <a:endParaRPr lang="ru-RU" sz="1600" u="sng" dirty="0"/>
          </a:p>
          <a:p>
            <a:r>
              <a:rPr lang="ru-RU" sz="1600" dirty="0"/>
              <a:t>• паспорт должен иметь не менее двух чистых страниц, предназначенных для виз. С обратной стороны этих страниц не должно быть виз;</a:t>
            </a:r>
          </a:p>
          <a:p>
            <a:r>
              <a:rPr lang="ru-RU" sz="1600" dirty="0"/>
              <a:t>• срок действия паспорта не должен истекать ранее, чем через 1,5 года с даты въезда в Россию</a:t>
            </a:r>
            <a:r>
              <a:rPr lang="ru-RU" sz="1600" dirty="0" smtClean="0"/>
              <a:t>.</a:t>
            </a:r>
            <a:endParaRPr lang="en-US" sz="1600" dirty="0" smtClean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D454B82-947F-41D2-A898-A5F22F6CDA7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4" r="878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Процедура подачи и получения учебного </a:t>
            </a:r>
            <a:r>
              <a:rPr lang="ru-RU" dirty="0"/>
              <a:t>приглашения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 fontScale="55000" lnSpcReduction="20000"/>
          </a:bodyPr>
          <a:lstStyle/>
          <a:p>
            <a:r>
              <a:rPr lang="ru-RU" b="1" dirty="0" smtClean="0"/>
              <a:t> </a:t>
            </a:r>
            <a:endParaRPr lang="ru-RU" dirty="0"/>
          </a:p>
          <a:p>
            <a:r>
              <a:rPr lang="ru-RU" dirty="0"/>
              <a:t>1) </a:t>
            </a:r>
            <a:r>
              <a:rPr lang="ru-RU" dirty="0" smtClean="0"/>
              <a:t>Прием и обработка </a:t>
            </a:r>
            <a:r>
              <a:rPr lang="ru-RU" dirty="0"/>
              <a:t>комплекта </a:t>
            </a:r>
            <a:r>
              <a:rPr lang="ru-RU" dirty="0" smtClean="0"/>
              <a:t>документов от иностранного гражданина;</a:t>
            </a:r>
            <a:r>
              <a:rPr lang="ru-RU" dirty="0"/>
              <a:t> </a:t>
            </a:r>
          </a:p>
          <a:p>
            <a:r>
              <a:rPr lang="ru-RU" dirty="0"/>
              <a:t>2) Направление комплекта документов в УВМ ГУ МВД по г. Москве для оформления приглашения; </a:t>
            </a:r>
          </a:p>
          <a:p>
            <a:r>
              <a:rPr lang="ru-RU" dirty="0"/>
              <a:t>3) Получение оформленного приглашения в УВМ ГУ МВД по г. </a:t>
            </a:r>
            <a:r>
              <a:rPr lang="ru-RU" dirty="0" smtClean="0"/>
              <a:t>Москве;  </a:t>
            </a:r>
            <a:endParaRPr lang="ru-RU" dirty="0"/>
          </a:p>
          <a:p>
            <a:r>
              <a:rPr lang="ru-RU" dirty="0"/>
              <a:t>4) </a:t>
            </a:r>
            <a:r>
              <a:rPr lang="ru-RU" dirty="0" smtClean="0"/>
              <a:t>Передача </a:t>
            </a:r>
            <a:r>
              <a:rPr lang="ru-RU" dirty="0"/>
              <a:t>приглашения для въезда в РФ </a:t>
            </a:r>
            <a:r>
              <a:rPr lang="ru-RU" dirty="0" smtClean="0"/>
              <a:t>иностранному гражданину (предоставляется краткая печатная форма электронного приглашения или  бланк приглашения соответствующего образца)</a:t>
            </a:r>
            <a:endParaRPr lang="ru-RU" dirty="0"/>
          </a:p>
          <a:p>
            <a:r>
              <a:rPr lang="ru-RU" dirty="0" smtClean="0"/>
              <a:t>Документы </a:t>
            </a:r>
            <a:r>
              <a:rPr lang="ru-RU" dirty="0"/>
              <a:t>рассматриваются специалистом </a:t>
            </a:r>
            <a:r>
              <a:rPr lang="ru-RU" dirty="0" smtClean="0"/>
              <a:t>Консерватории </a:t>
            </a:r>
            <a:r>
              <a:rPr lang="ru-RU" dirty="0"/>
              <a:t>в день подачи </a:t>
            </a:r>
            <a:r>
              <a:rPr lang="ru-RU" dirty="0" smtClean="0"/>
              <a:t>заявки. В случае неполного комплекта документов, сотрудник   отправляет повторный запрос для о  предоставлении полных сведений об иностранном гражданине. В случае несвоевременного ответа, специалист Консерватории не гарантирует въезд в обозначенные даты.</a:t>
            </a:r>
          </a:p>
          <a:p>
            <a:r>
              <a:rPr lang="ru-RU" dirty="0" smtClean="0"/>
              <a:t>Процедура </a:t>
            </a:r>
            <a:r>
              <a:rPr lang="ru-RU" dirty="0"/>
              <a:t>оформления приглашения УВМ ГУ МВД России по г. Москве может занимать до 21 рабочего дня.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Основание для отказа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1) Несоответствие представленных документов установленным требованиям; </a:t>
            </a:r>
            <a:br>
              <a:rPr lang="ru-RU" dirty="0"/>
            </a:br>
            <a:r>
              <a:rPr lang="ru-RU" dirty="0"/>
              <a:t>2) Предоставление недостоверной информации.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3BBF122-6AD4-4905-8858-5E2D797259D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8" r="11708"/>
          <a:stretch>
            <a:fillRect/>
          </a:stretch>
        </p:blipFill>
        <p:spPr>
          <a:xfrm>
            <a:off x="4654670" y="1724024"/>
            <a:ext cx="6430912" cy="4572001"/>
          </a:xfrm>
        </p:spPr>
      </p:pic>
    </p:spTree>
    <p:extLst>
      <p:ext uri="{BB962C8B-B14F-4D97-AF65-F5344CB8AC3E}">
        <p14:creationId xmlns:p14="http://schemas.microsoft.com/office/powerpoint/2010/main" val="368354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Получение однократной учебной визы в Россию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 fontScale="77500" lnSpcReduction="20000"/>
          </a:bodyPr>
          <a:lstStyle/>
          <a:p>
            <a:r>
              <a:rPr lang="ru-RU" dirty="0" smtClean="0"/>
              <a:t>1. Для </a:t>
            </a:r>
            <a:r>
              <a:rPr lang="ru-RU" sz="1900" dirty="0"/>
              <a:t>оформления визы приглашаемому лицу необходимо обратиться в соответствующее консульское учреждение Российской Федерации за рубежом, предоставив краткую печатную форму для электронного </a:t>
            </a:r>
            <a:r>
              <a:rPr lang="ru-RU" sz="1900" dirty="0" smtClean="0"/>
              <a:t>приглашения.</a:t>
            </a:r>
          </a:p>
          <a:p>
            <a:r>
              <a:rPr lang="ru-RU" sz="1900" dirty="0" smtClean="0"/>
              <a:t>2. Получив </a:t>
            </a:r>
            <a:r>
              <a:rPr lang="ru-RU" sz="1900" dirty="0"/>
              <a:t>визу, необходимо сверить данные с паспортом, при наличии ошибки немедленно сообщить в Консульство для исправления. </a:t>
            </a:r>
            <a:endParaRPr lang="ru-RU" sz="1900" dirty="0" smtClean="0"/>
          </a:p>
          <a:p>
            <a:r>
              <a:rPr lang="ru-RU" sz="1900" dirty="0" smtClean="0"/>
              <a:t>3. Перед </a:t>
            </a:r>
            <a:r>
              <a:rPr lang="ru-RU" sz="1900" dirty="0"/>
              <a:t>отъездом проверить все документы, вещи необходимые для учебы. Записать контакты Посольства своей страны на территории РФ, в случае экстренной необходимости связаться с ними. </a:t>
            </a:r>
          </a:p>
          <a:p>
            <a:r>
              <a:rPr lang="ru-RU" sz="1900" dirty="0" smtClean="0"/>
              <a:t>4. Выслать </a:t>
            </a:r>
            <a:r>
              <a:rPr lang="ru-RU" sz="1900" dirty="0"/>
              <a:t>скан (фото) визы и билетов на электронную почту </a:t>
            </a:r>
            <a:r>
              <a:rPr lang="ru-RU" sz="1900" dirty="0" smtClean="0"/>
              <a:t>  </a:t>
            </a:r>
            <a:r>
              <a:rPr lang="en-US" sz="1900" dirty="0" smtClean="0">
                <a:hlinkClick r:id="rId2"/>
              </a:rPr>
              <a:t>inter_nauka_axu@mail.ru</a:t>
            </a:r>
            <a:r>
              <a:rPr lang="ru-RU" sz="1900" dirty="0" smtClean="0"/>
              <a:t> </a:t>
            </a:r>
          </a:p>
          <a:p>
            <a:r>
              <a:rPr lang="ru-RU" sz="1900" dirty="0" smtClean="0"/>
              <a:t>Д</a:t>
            </a:r>
            <a:r>
              <a:rPr lang="ru-RU" sz="1900" dirty="0" smtClean="0"/>
              <a:t>анная </a:t>
            </a:r>
            <a:r>
              <a:rPr lang="ru-RU" sz="1900" dirty="0"/>
              <a:t>информация  требуется для подготовки к учебному процессу.</a:t>
            </a: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B192DF-0534-4472-90FA-B54BBF80697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2" r="348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1523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3FCCC668-2247-4814-9CC5-9C5D4B447AA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 l="12942" r="12942"/>
          <a:stretch/>
        </p:blipFill>
        <p:spPr>
          <a:xfrm>
            <a:off x="6170179" y="1434713"/>
            <a:ext cx="6021821" cy="5422900"/>
          </a:xfrm>
        </p:spPr>
      </p:pic>
      <p:sp>
        <p:nvSpPr>
          <p:cNvPr id="43" name="Текст 8">
            <a:extLst>
              <a:ext uri="{FF2B5EF4-FFF2-40B4-BE49-F238E27FC236}">
                <a16:creationId xmlns:a16="http://schemas.microsoft.com/office/drawing/2014/main" id="{EA7C22CB-613A-4C0B-90B3-4A405F793D3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1813" y="2563813"/>
            <a:ext cx="7342187" cy="60801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600" dirty="0">
                <a:solidFill>
                  <a:srgbClr val="3F3F3F"/>
                </a:solidFill>
              </a:rPr>
              <a:t>МОСКВА, УЛ. ФЕСТИВАЛЬНАЯ, 2</a:t>
            </a:r>
          </a:p>
        </p:txBody>
      </p:sp>
      <p:sp>
        <p:nvSpPr>
          <p:cNvPr id="41" name="Заголовок 3">
            <a:extLst>
              <a:ext uri="{FF2B5EF4-FFF2-40B4-BE49-F238E27FC236}">
                <a16:creationId xmlns:a16="http://schemas.microsoft.com/office/drawing/2014/main" id="{1ABD613F-111C-41D6-9F8E-8B2C42A5E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3" y="1308100"/>
            <a:ext cx="7342187" cy="1216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3F3F3F"/>
                </a:solidFill>
              </a:rPr>
              <a:t/>
            </a:r>
            <a:br>
              <a:rPr lang="ru-RU" dirty="0" smtClean="0">
                <a:solidFill>
                  <a:srgbClr val="3F3F3F"/>
                </a:solidFill>
              </a:rPr>
            </a:br>
            <a:r>
              <a:rPr lang="ru-RU" dirty="0">
                <a:solidFill>
                  <a:srgbClr val="3F3F3F"/>
                </a:solidFill>
              </a:rPr>
              <a:t/>
            </a:r>
            <a:br>
              <a:rPr lang="ru-RU" dirty="0">
                <a:solidFill>
                  <a:srgbClr val="3F3F3F"/>
                </a:solidFill>
              </a:rPr>
            </a:br>
            <a:r>
              <a:rPr lang="ru-RU" dirty="0" smtClean="0">
                <a:solidFill>
                  <a:srgbClr val="3F3F3F"/>
                </a:solidFill>
              </a:rPr>
              <a:t/>
            </a:r>
            <a:br>
              <a:rPr lang="ru-RU" dirty="0" smtClean="0">
                <a:solidFill>
                  <a:srgbClr val="3F3F3F"/>
                </a:solidFill>
              </a:rPr>
            </a:br>
            <a:r>
              <a:rPr lang="ru-RU" dirty="0">
                <a:solidFill>
                  <a:srgbClr val="3F3F3F"/>
                </a:solidFill>
              </a:rPr>
              <a:t/>
            </a:r>
            <a:br>
              <a:rPr lang="ru-RU" dirty="0">
                <a:solidFill>
                  <a:srgbClr val="3F3F3F"/>
                </a:solidFill>
              </a:rPr>
            </a:br>
            <a:r>
              <a:rPr lang="ru-RU" dirty="0" smtClean="0">
                <a:solidFill>
                  <a:srgbClr val="3F3F3F"/>
                </a:solidFill>
              </a:rPr>
              <a:t/>
            </a:r>
            <a:br>
              <a:rPr lang="ru-RU" dirty="0" smtClean="0">
                <a:solidFill>
                  <a:srgbClr val="3F3F3F"/>
                </a:solidFill>
              </a:rPr>
            </a:br>
            <a:r>
              <a:rPr lang="ru-RU" dirty="0">
                <a:solidFill>
                  <a:srgbClr val="3F3F3F"/>
                </a:solidFill>
              </a:rPr>
              <a:t/>
            </a:r>
            <a:br>
              <a:rPr lang="ru-RU" dirty="0">
                <a:solidFill>
                  <a:srgbClr val="3F3F3F"/>
                </a:solidFill>
              </a:rPr>
            </a:br>
            <a:r>
              <a:rPr lang="ru-RU" dirty="0" smtClean="0">
                <a:solidFill>
                  <a:srgbClr val="3F3F3F"/>
                </a:solidFill>
              </a:rPr>
              <a:t/>
            </a:r>
            <a:br>
              <a:rPr lang="ru-RU" dirty="0" smtClean="0">
                <a:solidFill>
                  <a:srgbClr val="3F3F3F"/>
                </a:solidFill>
              </a:rPr>
            </a:br>
            <a:r>
              <a:rPr lang="ru-RU" dirty="0" smtClean="0">
                <a:solidFill>
                  <a:srgbClr val="3F3F3F"/>
                </a:solidFill>
              </a:rPr>
              <a:t/>
            </a:r>
            <a:br>
              <a:rPr lang="ru-RU" dirty="0" smtClean="0">
                <a:solidFill>
                  <a:srgbClr val="3F3F3F"/>
                </a:solidFill>
              </a:rPr>
            </a:br>
            <a:r>
              <a:rPr lang="ru-RU" dirty="0">
                <a:solidFill>
                  <a:srgbClr val="3F3F3F"/>
                </a:solidFill>
              </a:rPr>
              <a:t/>
            </a:r>
            <a:br>
              <a:rPr lang="ru-RU" dirty="0">
                <a:solidFill>
                  <a:srgbClr val="3F3F3F"/>
                </a:solidFill>
              </a:rPr>
            </a:br>
            <a:r>
              <a:rPr lang="ru-RU" dirty="0" smtClean="0">
                <a:solidFill>
                  <a:srgbClr val="3F3F3F"/>
                </a:solidFill>
              </a:rPr>
              <a:t/>
            </a:r>
            <a:br>
              <a:rPr lang="ru-RU" dirty="0" smtClean="0">
                <a:solidFill>
                  <a:srgbClr val="3F3F3F"/>
                </a:solidFill>
              </a:rPr>
            </a:br>
            <a:r>
              <a:rPr lang="ru-RU" dirty="0">
                <a:solidFill>
                  <a:srgbClr val="3F3F3F"/>
                </a:solidFill>
              </a:rPr>
              <a:t/>
            </a:r>
            <a:br>
              <a:rPr lang="ru-RU" dirty="0">
                <a:solidFill>
                  <a:srgbClr val="3F3F3F"/>
                </a:solidFill>
              </a:rPr>
            </a:br>
            <a:r>
              <a:rPr lang="ru-RU" dirty="0" smtClean="0">
                <a:solidFill>
                  <a:srgbClr val="3F3F3F"/>
                </a:solidFill>
              </a:rPr>
              <a:t/>
            </a:r>
            <a:br>
              <a:rPr lang="ru-RU" dirty="0" smtClean="0">
                <a:solidFill>
                  <a:srgbClr val="3F3F3F"/>
                </a:solidFill>
              </a:rPr>
            </a:br>
            <a:r>
              <a:rPr lang="ru-RU" dirty="0">
                <a:solidFill>
                  <a:srgbClr val="3F3F3F"/>
                </a:solidFill>
              </a:rPr>
              <a:t/>
            </a:r>
            <a:br>
              <a:rPr lang="ru-RU" dirty="0">
                <a:solidFill>
                  <a:srgbClr val="3F3F3F"/>
                </a:solidFill>
              </a:rPr>
            </a:br>
            <a:r>
              <a:rPr lang="ru-RU" sz="2200" dirty="0" smtClean="0">
                <a:solidFill>
                  <a:srgbClr val="3F3F3F"/>
                </a:solidFill>
              </a:rPr>
              <a:t>Академия </a:t>
            </a:r>
            <a:r>
              <a:rPr lang="ru-RU" sz="2200" dirty="0">
                <a:solidFill>
                  <a:srgbClr val="3F3F3F"/>
                </a:solidFill>
              </a:rPr>
              <a:t>хорового искусства</a:t>
            </a:r>
            <a:br>
              <a:rPr lang="ru-RU" sz="2200" dirty="0">
                <a:solidFill>
                  <a:srgbClr val="3F3F3F"/>
                </a:solidFill>
              </a:rPr>
            </a:br>
            <a:r>
              <a:rPr lang="ru-RU" sz="2200" dirty="0">
                <a:solidFill>
                  <a:srgbClr val="3F3F3F"/>
                </a:solidFill>
              </a:rPr>
              <a:t>имени В.С. </a:t>
            </a:r>
            <a:r>
              <a:rPr lang="ru-RU" sz="2200" dirty="0">
                <a:solidFill>
                  <a:srgbClr val="3F3F3F"/>
                </a:solidFill>
              </a:rPr>
              <a:t>Попова</a:t>
            </a:r>
            <a:endParaRPr lang="ru-RU" sz="2200" b="0" dirty="0">
              <a:solidFill>
                <a:srgbClr val="3F3F3F"/>
              </a:solidFill>
            </a:endParaRPr>
          </a:p>
        </p:txBody>
      </p:sp>
      <p:sp>
        <p:nvSpPr>
          <p:cNvPr id="12" name="Текст 4">
            <a:extLst>
              <a:ext uri="{FF2B5EF4-FFF2-40B4-BE49-F238E27FC236}">
                <a16:creationId xmlns:a16="http://schemas.microsoft.com/office/drawing/2014/main" id="{DD41C346-9057-4145-9FA7-DB6CF0CC64D9}"/>
              </a:ext>
            </a:extLst>
          </p:cNvPr>
          <p:cNvSpPr txBox="1">
            <a:spLocks/>
          </p:cNvSpPr>
          <p:nvPr/>
        </p:nvSpPr>
        <p:spPr>
          <a:xfrm>
            <a:off x="1008063" y="4167188"/>
            <a:ext cx="3444875" cy="288925"/>
          </a:xfrm>
          <a:prstGeom prst="rect">
            <a:avLst/>
          </a:prstGeom>
        </p:spPr>
        <p:txBody>
          <a:bodyPr anchor="ctr"/>
          <a:lstStyle>
            <a:defPPr rtl="0">
              <a:defRPr lang="ru-ru"/>
            </a:defPPr>
            <a:lvl1pPr marL="0" indent="0" algn="r" defTabSz="914400" rtl="0" eaLnBrk="1" latinLnBrk="0" hangingPunct="1"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Calibri Light" panose="020F030202020403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3F3F3F"/>
                </a:solidFill>
                <a:latin typeface="+mj-lt"/>
              </a:rPr>
              <a:t>8 (495) </a:t>
            </a:r>
            <a:r>
              <a:rPr lang="ru-RU" dirty="0" smtClean="0">
                <a:solidFill>
                  <a:srgbClr val="3F3F3F"/>
                </a:solidFill>
                <a:latin typeface="+mj-lt"/>
              </a:rPr>
              <a:t>133-77-87 </a:t>
            </a:r>
            <a:r>
              <a:rPr lang="ru-RU" dirty="0">
                <a:solidFill>
                  <a:srgbClr val="3F3F3F"/>
                </a:solidFill>
                <a:latin typeface="+mj-lt"/>
              </a:rPr>
              <a:t>(доб. </a:t>
            </a:r>
            <a:r>
              <a:rPr lang="ru-RU" dirty="0" smtClean="0">
                <a:solidFill>
                  <a:srgbClr val="3F3F3F"/>
                </a:solidFill>
                <a:latin typeface="+mj-lt"/>
              </a:rPr>
              <a:t>209)</a:t>
            </a:r>
            <a:endParaRPr lang="ru-RU" dirty="0">
              <a:solidFill>
                <a:srgbClr val="3F3F3F"/>
              </a:solidFill>
              <a:latin typeface="+mj-lt"/>
            </a:endParaRPr>
          </a:p>
        </p:txBody>
      </p:sp>
      <p:sp>
        <p:nvSpPr>
          <p:cNvPr id="65542" name="Текст 5"/>
          <p:cNvSpPr txBox="1">
            <a:spLocks/>
          </p:cNvSpPr>
          <p:nvPr/>
        </p:nvSpPr>
        <p:spPr bwMode="auto">
          <a:xfrm>
            <a:off x="1008063" y="4539748"/>
            <a:ext cx="34448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None/>
            </a:pPr>
            <a:r>
              <a:rPr lang="en-US" altLang="ru-RU" dirty="0" smtClean="0">
                <a:cs typeface="Calibri Light" panose="020F0302020204030204" pitchFamily="34" charset="0"/>
              </a:rPr>
              <a:t>inter_nauka_axu@mail.ru</a:t>
            </a:r>
            <a:endParaRPr lang="ru-RU" altLang="ru-RU" dirty="0">
              <a:cs typeface="Calibri Light" panose="020F0302020204030204" pitchFamily="34" charset="0"/>
            </a:endParaRPr>
          </a:p>
        </p:txBody>
      </p:sp>
      <p:sp>
        <p:nvSpPr>
          <p:cNvPr id="65543" name="Текст 21"/>
          <p:cNvSpPr txBox="1">
            <a:spLocks/>
          </p:cNvSpPr>
          <p:nvPr/>
        </p:nvSpPr>
        <p:spPr bwMode="auto">
          <a:xfrm>
            <a:off x="1008063" y="4922838"/>
            <a:ext cx="34448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None/>
            </a:pPr>
            <a:r>
              <a:rPr lang="en-US" altLang="ru-RU" dirty="0">
                <a:cs typeface="Calibri Light" panose="020F0302020204030204" pitchFamily="34" charset="0"/>
              </a:rPr>
              <a:t>www.axu.ru</a:t>
            </a:r>
            <a:endParaRPr lang="ru-RU" altLang="ru-RU" dirty="0">
              <a:cs typeface="Calibri Light" panose="020F0302020204030204" pitchFamily="34" charset="0"/>
            </a:endParaRPr>
          </a:p>
        </p:txBody>
      </p:sp>
      <p:sp>
        <p:nvSpPr>
          <p:cNvPr id="16" name="Фигура 4186">
            <a:extLst>
              <a:ext uri="{FF2B5EF4-FFF2-40B4-BE49-F238E27FC236}">
                <a16:creationId xmlns:a16="http://schemas.microsoft.com/office/drawing/2014/main" id="{234AB543-26B5-480B-A57D-EBB8B48146A4}"/>
              </a:ext>
            </a:extLst>
          </p:cNvPr>
          <p:cNvSpPr/>
          <p:nvPr/>
        </p:nvSpPr>
        <p:spPr>
          <a:xfrm>
            <a:off x="692150" y="4225925"/>
            <a:ext cx="161925" cy="296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00" y="1473"/>
                </a:moveTo>
                <a:lnTo>
                  <a:pt x="9900" y="1473"/>
                </a:lnTo>
                <a:cubicBezTo>
                  <a:pt x="9403" y="1473"/>
                  <a:pt x="9000" y="1692"/>
                  <a:pt x="9000" y="1964"/>
                </a:cubicBezTo>
                <a:cubicBezTo>
                  <a:pt x="9000" y="2235"/>
                  <a:pt x="9403" y="2455"/>
                  <a:pt x="9900" y="2455"/>
                </a:cubicBezTo>
                <a:lnTo>
                  <a:pt x="11700" y="2455"/>
                </a:lnTo>
                <a:cubicBezTo>
                  <a:pt x="12197" y="2455"/>
                  <a:pt x="12600" y="2235"/>
                  <a:pt x="12600" y="1964"/>
                </a:cubicBezTo>
                <a:cubicBezTo>
                  <a:pt x="12600" y="1692"/>
                  <a:pt x="12197" y="1473"/>
                  <a:pt x="11700" y="1473"/>
                </a:cubicBezTo>
                <a:moveTo>
                  <a:pt x="19800" y="2945"/>
                </a:moveTo>
                <a:lnTo>
                  <a:pt x="1800" y="2945"/>
                </a:lnTo>
                <a:lnTo>
                  <a:pt x="1800" y="1964"/>
                </a:lnTo>
                <a:cubicBezTo>
                  <a:pt x="1800" y="1422"/>
                  <a:pt x="2605" y="982"/>
                  <a:pt x="3600" y="982"/>
                </a:cubicBezTo>
                <a:lnTo>
                  <a:pt x="18000" y="982"/>
                </a:lnTo>
                <a:cubicBezTo>
                  <a:pt x="18993" y="982"/>
                  <a:pt x="19800" y="1422"/>
                  <a:pt x="19800" y="1964"/>
                </a:cubicBezTo>
                <a:cubicBezTo>
                  <a:pt x="19800" y="1964"/>
                  <a:pt x="19800" y="2945"/>
                  <a:pt x="19800" y="2945"/>
                </a:cubicBezTo>
                <a:close/>
                <a:moveTo>
                  <a:pt x="19800" y="17673"/>
                </a:moveTo>
                <a:lnTo>
                  <a:pt x="1800" y="17673"/>
                </a:lnTo>
                <a:lnTo>
                  <a:pt x="1800" y="3927"/>
                </a:lnTo>
                <a:lnTo>
                  <a:pt x="19800" y="3927"/>
                </a:lnTo>
                <a:cubicBezTo>
                  <a:pt x="19800" y="3927"/>
                  <a:pt x="19800" y="17673"/>
                  <a:pt x="19800" y="17673"/>
                </a:cubicBezTo>
                <a:close/>
                <a:moveTo>
                  <a:pt x="19800" y="19636"/>
                </a:moveTo>
                <a:cubicBezTo>
                  <a:pt x="19800" y="20179"/>
                  <a:pt x="18993" y="20618"/>
                  <a:pt x="18000" y="20618"/>
                </a:cubicBezTo>
                <a:lnTo>
                  <a:pt x="3600" y="20618"/>
                </a:lnTo>
                <a:cubicBezTo>
                  <a:pt x="2605" y="20618"/>
                  <a:pt x="1800" y="20179"/>
                  <a:pt x="1800" y="19636"/>
                </a:cubicBezTo>
                <a:lnTo>
                  <a:pt x="1800" y="18655"/>
                </a:lnTo>
                <a:lnTo>
                  <a:pt x="19800" y="18655"/>
                </a:lnTo>
                <a:cubicBezTo>
                  <a:pt x="19800" y="18655"/>
                  <a:pt x="19800" y="19636"/>
                  <a:pt x="19800" y="19636"/>
                </a:cubicBezTo>
                <a:close/>
                <a:moveTo>
                  <a:pt x="18000" y="0"/>
                </a:moveTo>
                <a:lnTo>
                  <a:pt x="3600" y="0"/>
                </a:lnTo>
                <a:cubicBezTo>
                  <a:pt x="1612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612" y="21600"/>
                  <a:pt x="3600" y="21600"/>
                </a:cubicBezTo>
                <a:lnTo>
                  <a:pt x="18000" y="21600"/>
                </a:lnTo>
                <a:cubicBezTo>
                  <a:pt x="19988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19988" y="0"/>
                  <a:pt x="18000" y="0"/>
                </a:cubicBezTo>
                <a:moveTo>
                  <a:pt x="10800" y="20127"/>
                </a:moveTo>
                <a:cubicBezTo>
                  <a:pt x="11297" y="20127"/>
                  <a:pt x="11700" y="19908"/>
                  <a:pt x="11700" y="19636"/>
                </a:cubicBezTo>
                <a:cubicBezTo>
                  <a:pt x="11700" y="19366"/>
                  <a:pt x="11297" y="19145"/>
                  <a:pt x="10800" y="19145"/>
                </a:cubicBezTo>
                <a:cubicBezTo>
                  <a:pt x="10303" y="19145"/>
                  <a:pt x="9900" y="19366"/>
                  <a:pt x="9900" y="19636"/>
                </a:cubicBezTo>
                <a:cubicBezTo>
                  <a:pt x="9900" y="19908"/>
                  <a:pt x="10303" y="20127"/>
                  <a:pt x="10800" y="20127"/>
                </a:cubicBezTo>
              </a:path>
            </a:pathLst>
          </a:custGeom>
          <a:solidFill>
            <a:srgbClr val="C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ru-RU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 SemiBold"/>
              <a:ea typeface="Gill Sans SemiBold"/>
              <a:cs typeface="Gill Sans SemiBold"/>
              <a:sym typeface="Gill Sans SemiBold"/>
            </a:endParaRPr>
          </a:p>
        </p:txBody>
      </p:sp>
      <p:sp>
        <p:nvSpPr>
          <p:cNvPr id="17" name="Фигура 4379">
            <a:extLst>
              <a:ext uri="{FF2B5EF4-FFF2-40B4-BE49-F238E27FC236}">
                <a16:creationId xmlns:a16="http://schemas.microsoft.com/office/drawing/2014/main" id="{78D8D519-12B9-4EBA-ADCA-AB82506F2671}"/>
              </a:ext>
            </a:extLst>
          </p:cNvPr>
          <p:cNvSpPr/>
          <p:nvPr/>
        </p:nvSpPr>
        <p:spPr>
          <a:xfrm>
            <a:off x="642938" y="4656138"/>
            <a:ext cx="258762" cy="1889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8900"/>
                </a:moveTo>
                <a:cubicBezTo>
                  <a:pt x="20618" y="18980"/>
                  <a:pt x="20611" y="19058"/>
                  <a:pt x="20601" y="19135"/>
                </a:cubicBezTo>
                <a:lnTo>
                  <a:pt x="14539" y="10800"/>
                </a:lnTo>
                <a:lnTo>
                  <a:pt x="20601" y="2465"/>
                </a:lnTo>
                <a:cubicBezTo>
                  <a:pt x="20611" y="2542"/>
                  <a:pt x="20618" y="2620"/>
                  <a:pt x="20618" y="2700"/>
                </a:cubicBezTo>
                <a:cubicBezTo>
                  <a:pt x="20618" y="2700"/>
                  <a:pt x="20618" y="18900"/>
                  <a:pt x="20618" y="18900"/>
                </a:cubicBezTo>
                <a:close/>
                <a:moveTo>
                  <a:pt x="19636" y="20250"/>
                </a:moveTo>
                <a:lnTo>
                  <a:pt x="1964" y="20250"/>
                </a:lnTo>
                <a:cubicBezTo>
                  <a:pt x="1849" y="20250"/>
                  <a:pt x="1739" y="20218"/>
                  <a:pt x="1637" y="20168"/>
                </a:cubicBezTo>
                <a:lnTo>
                  <a:pt x="7755" y="11754"/>
                </a:lnTo>
                <a:lnTo>
                  <a:pt x="9440" y="14072"/>
                </a:lnTo>
                <a:cubicBezTo>
                  <a:pt x="9816" y="14589"/>
                  <a:pt x="10308" y="14847"/>
                  <a:pt x="10800" y="14847"/>
                </a:cubicBezTo>
                <a:cubicBezTo>
                  <a:pt x="11292" y="14847"/>
                  <a:pt x="11784" y="14589"/>
                  <a:pt x="12159" y="14072"/>
                </a:cubicBezTo>
                <a:lnTo>
                  <a:pt x="13845" y="11754"/>
                </a:lnTo>
                <a:lnTo>
                  <a:pt x="19964" y="20168"/>
                </a:lnTo>
                <a:cubicBezTo>
                  <a:pt x="19861" y="20218"/>
                  <a:pt x="19752" y="20250"/>
                  <a:pt x="19636" y="20250"/>
                </a:cubicBezTo>
                <a:moveTo>
                  <a:pt x="982" y="18900"/>
                </a:moveTo>
                <a:lnTo>
                  <a:pt x="982" y="2700"/>
                </a:lnTo>
                <a:cubicBezTo>
                  <a:pt x="982" y="2620"/>
                  <a:pt x="989" y="2542"/>
                  <a:pt x="999" y="2465"/>
                </a:cubicBezTo>
                <a:lnTo>
                  <a:pt x="7061" y="10800"/>
                </a:lnTo>
                <a:lnTo>
                  <a:pt x="999" y="19135"/>
                </a:lnTo>
                <a:cubicBezTo>
                  <a:pt x="989" y="19058"/>
                  <a:pt x="982" y="18980"/>
                  <a:pt x="982" y="18900"/>
                </a:cubicBezTo>
                <a:moveTo>
                  <a:pt x="1964" y="1350"/>
                </a:moveTo>
                <a:lnTo>
                  <a:pt x="19636" y="1350"/>
                </a:lnTo>
                <a:cubicBezTo>
                  <a:pt x="19752" y="1350"/>
                  <a:pt x="19861" y="1382"/>
                  <a:pt x="19964" y="1433"/>
                </a:cubicBezTo>
                <a:lnTo>
                  <a:pt x="11465" y="13118"/>
                </a:lnTo>
                <a:cubicBezTo>
                  <a:pt x="11288" y="13362"/>
                  <a:pt x="11051" y="13497"/>
                  <a:pt x="10800" y="13497"/>
                </a:cubicBezTo>
                <a:cubicBezTo>
                  <a:pt x="10549" y="13497"/>
                  <a:pt x="10312" y="13362"/>
                  <a:pt x="10134" y="13118"/>
                </a:cubicBezTo>
                <a:lnTo>
                  <a:pt x="1637" y="1433"/>
                </a:lnTo>
                <a:cubicBezTo>
                  <a:pt x="1739" y="1382"/>
                  <a:pt x="1849" y="1350"/>
                  <a:pt x="1964" y="1350"/>
                </a:cubicBezTo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1209"/>
                  <a:pt x="0" y="2700"/>
                </a:cubicBezTo>
                <a:lnTo>
                  <a:pt x="0" y="18900"/>
                </a:lnTo>
                <a:cubicBezTo>
                  <a:pt x="0" y="2039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391"/>
                  <a:pt x="21600" y="18900"/>
                </a:cubicBezTo>
                <a:lnTo>
                  <a:pt x="21600" y="2700"/>
                </a:lnTo>
                <a:cubicBezTo>
                  <a:pt x="21600" y="1209"/>
                  <a:pt x="20721" y="0"/>
                  <a:pt x="19636" y="0"/>
                </a:cubicBezTo>
              </a:path>
            </a:pathLst>
          </a:custGeom>
          <a:solidFill>
            <a:srgbClr val="C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ru-RU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 SemiBold"/>
              <a:ea typeface="Gill Sans SemiBold"/>
              <a:cs typeface="Gill Sans SemiBold"/>
              <a:sym typeface="Gill Sans SemiBold"/>
            </a:endParaRPr>
          </a:p>
        </p:txBody>
      </p:sp>
      <p:sp>
        <p:nvSpPr>
          <p:cNvPr id="18" name="Фигура 4487">
            <a:extLst>
              <a:ext uri="{FF2B5EF4-FFF2-40B4-BE49-F238E27FC236}">
                <a16:creationId xmlns:a16="http://schemas.microsoft.com/office/drawing/2014/main" id="{985D9A71-B54D-4346-86CC-0CCE43666C3A}"/>
              </a:ext>
            </a:extLst>
          </p:cNvPr>
          <p:cNvSpPr/>
          <p:nvPr/>
        </p:nvSpPr>
        <p:spPr>
          <a:xfrm>
            <a:off x="655638" y="4978400"/>
            <a:ext cx="233362" cy="2333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ru-RU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 SemiBold"/>
              <a:ea typeface="Gill Sans SemiBold"/>
              <a:cs typeface="Gill Sans SemiBold"/>
              <a:sym typeface="Gill Sans SemiBold"/>
            </a:endParaRPr>
          </a:p>
        </p:txBody>
      </p:sp>
      <p:pic>
        <p:nvPicPr>
          <p:cNvPr id="65547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312738"/>
            <a:ext cx="15494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2988817"/>
      </p:ext>
    </p:extLst>
  </p:cSld>
  <p:clrMapOvr>
    <a:masterClrMapping/>
  </p:clrMapOvr>
</p:sld>
</file>

<file path=ppt/theme/theme1.xml><?xml version="1.0" encoding="utf-8"?>
<a:theme xmlns:a="http://schemas.openxmlformats.org/drawingml/2006/main" name="Научная литература 16 х 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9411662_TF03431380" id="{C5372053-071F-4A30-B713-CAC0FBBF8602}" vid="{47BF81C2-3D26-44B6-92D3-BB3940A76306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презентация, макет с лентами и полосками (широкоэкранный формат)</Template>
  <TotalTime>0</TotalTime>
  <Words>343</Words>
  <Application>Microsoft Office PowerPoint</Application>
  <PresentationFormat>Широкоэкранный</PresentationFormat>
  <Paragraphs>35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Euphemia</vt:lpstr>
      <vt:lpstr>Gill Sans SemiBold</vt:lpstr>
      <vt:lpstr>Plantagenet Cherokee</vt:lpstr>
      <vt:lpstr>Wingdings</vt:lpstr>
      <vt:lpstr>Научная литература 16 х 9</vt:lpstr>
      <vt:lpstr>Оформление приглашений  для въезда  в Российскую Федерацию по учебным визам</vt:lpstr>
      <vt:lpstr>Оформление приглашений</vt:lpstr>
      <vt:lpstr>Подача заявки и заполнение анкеты для учебного приглашения</vt:lpstr>
      <vt:lpstr>Процедура подачи и получения учебного приглашения</vt:lpstr>
      <vt:lpstr>Получение однократной учебной визы в Россию</vt:lpstr>
      <vt:lpstr>             Академия хорового искусства имени В.С. Попова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2020-04-17T17:08:38Z</dcterms:created>
  <dcterms:modified xsi:type="dcterms:W3CDTF">2026-01-28T08:27:43Z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